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61" r:id="rId8"/>
    <p:sldId id="368" r:id="rId9"/>
    <p:sldId id="369" r:id="rId10"/>
    <p:sldId id="370" r:id="rId11"/>
    <p:sldId id="371" r:id="rId12"/>
    <p:sldId id="372" r:id="rId13"/>
    <p:sldId id="373" r:id="rId14"/>
    <p:sldId id="374" r:id="rId15"/>
    <p:sldId id="375" r:id="rId16"/>
    <p:sldId id="376" r:id="rId17"/>
    <p:sldId id="377" r:id="rId18"/>
    <p:sldId id="301"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07/08/1441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ctr">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الإيجابية</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الثالثة أساسي ومميز جميع الشعب.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7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br>
              <a:rPr lang="ar-EG" sz="3600" b="1" dirty="0" smtClean="0">
                <a:solidFill>
                  <a:schemeClr val="accent1">
                    <a:lumMod val="75000"/>
                  </a:schemeClr>
                </a:solidFill>
              </a:rPr>
            </a:br>
            <a:r>
              <a:rPr lang="ar-EG" sz="3600" b="1" dirty="0" smtClean="0">
                <a:solidFill>
                  <a:schemeClr val="accent1">
                    <a:lumMod val="75000"/>
                  </a:schemeClr>
                </a:solidFill>
              </a:rPr>
              <a:t>      </a:t>
            </a:r>
            <a:r>
              <a:rPr lang="ar-EG" sz="4800" b="1" dirty="0"/>
              <a:t>ويرى </a:t>
            </a:r>
            <a:r>
              <a:rPr lang="ar-EG" sz="4800" b="1" dirty="0" err="1"/>
              <a:t>مخيمرلا</a:t>
            </a:r>
            <a:r>
              <a:rPr lang="ar-EG" sz="4800" b="1" dirty="0"/>
              <a:t> أنه لا يوجد ما </a:t>
            </a:r>
            <a:r>
              <a:rPr lang="ar-EG" sz="4800" b="1" dirty="0" err="1"/>
              <a:t>لايبرر</a:t>
            </a:r>
            <a:r>
              <a:rPr lang="ar-EG" sz="4800" b="1" dirty="0"/>
              <a:t> الجمع بين الفاعلية </a:t>
            </a:r>
            <a:r>
              <a:rPr lang="en-US" sz="4800" b="1" dirty="0" err="1"/>
              <a:t>Effictiveness</a:t>
            </a:r>
            <a:r>
              <a:rPr lang="ar-EG" sz="4800" b="1" dirty="0"/>
              <a:t>، والإيجابية </a:t>
            </a:r>
            <a:r>
              <a:rPr lang="en-US" sz="4800" b="1" dirty="0" err="1"/>
              <a:t>Positiveness</a:t>
            </a:r>
            <a:r>
              <a:rPr lang="ar-EG" sz="4800" b="1" dirty="0"/>
              <a:t>، فالفاعلية تشير إلى: كم السلوك أي كمية السلوك المستثمرة دون الاهتمام بوظيفة السلوك، فهي لا تمت بصلة للقيم.</a:t>
            </a:r>
            <a:r>
              <a:rPr lang="ar-EG" sz="4800" b="1" dirty="0">
                <a:solidFill>
                  <a:schemeClr val="accent1">
                    <a:lumMod val="75000"/>
                  </a:schemeClr>
                </a:solidFill>
              </a:rPr>
              <a:t> </a:t>
            </a:r>
          </a:p>
          <a:p>
            <a:pPr algn="justLow"/>
            <a:r>
              <a:rPr lang="ar-EG" sz="4800" b="1" dirty="0">
                <a:solidFill>
                  <a:schemeClr val="accent1">
                    <a:lumMod val="75000"/>
                  </a:schemeClr>
                </a:solidFill>
              </a:rPr>
              <a:t>       </a:t>
            </a:r>
          </a:p>
          <a:p>
            <a:pPr algn="justLow"/>
            <a:r>
              <a:rPr lang="ar-EG" sz="4800" b="1" dirty="0">
                <a:solidFill>
                  <a:schemeClr val="accent1">
                    <a:lumMod val="75000"/>
                  </a:schemeClr>
                </a:solidFill>
              </a:rPr>
              <a:t>     أما الإيجابية فهي: لب وصميم العملية التوافقية فتشير إلى كيف السلوك، أي إن السلوك له وجهة موجبة ترتبط بالقيم.</a:t>
            </a:r>
            <a:endParaRPr lang="ar-EG" sz="6600" b="1" dirty="0">
              <a:solidFill>
                <a:schemeClr val="accent6">
                  <a:lumMod val="75000"/>
                </a:schemeClr>
              </a:solidFill>
            </a:endParaRPr>
          </a:p>
          <a:p>
            <a:pPr algn="justLow"/>
            <a:endParaRPr lang="ar-EG" sz="36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1691680" y="20646"/>
            <a:ext cx="7436673"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الفرق بين الفاعلية والإيجابية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66738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600" b="1" dirty="0" smtClean="0">
                <a:solidFill>
                  <a:schemeClr val="accent1">
                    <a:lumMod val="75000"/>
                  </a:schemeClr>
                </a:solidFill>
              </a:rPr>
              <a:t>     </a:t>
            </a:r>
            <a:br>
              <a:rPr lang="ar-EG" sz="3600" b="1" dirty="0" smtClean="0">
                <a:solidFill>
                  <a:schemeClr val="accent1">
                    <a:lumMod val="75000"/>
                  </a:schemeClr>
                </a:solidFill>
              </a:rPr>
            </a:br>
            <a:r>
              <a:rPr lang="ar-EG" sz="3600" b="1" dirty="0" smtClean="0">
                <a:solidFill>
                  <a:schemeClr val="accent1">
                    <a:lumMod val="75000"/>
                  </a:schemeClr>
                </a:solidFill>
              </a:rPr>
              <a:t>      </a:t>
            </a:r>
            <a:r>
              <a:rPr lang="ar-EG" sz="3200" b="1" dirty="0" smtClean="0"/>
              <a:t>ترى سامية القطان أن للإيجابية ثلاثة مستويات هي:</a:t>
            </a:r>
          </a:p>
          <a:p>
            <a:pPr marL="857250" indent="-857250" algn="justLow">
              <a:buFont typeface="Wingdings" pitchFamily="2" charset="2"/>
              <a:buChar char="Ø"/>
            </a:pPr>
            <a:r>
              <a:rPr lang="ar-EG" sz="3200" b="1" dirty="0" smtClean="0">
                <a:solidFill>
                  <a:schemeClr val="accent6">
                    <a:lumMod val="75000"/>
                  </a:schemeClr>
                </a:solidFill>
              </a:rPr>
              <a:t>مستوى أدنى: </a:t>
            </a:r>
            <a:r>
              <a:rPr lang="ar-EG" sz="3200" b="1" dirty="0" smtClean="0"/>
              <a:t>ويشمل الاتزان الانفعالي، ويتضمن التروي والمرونة.</a:t>
            </a:r>
          </a:p>
          <a:p>
            <a:pPr marL="857250" indent="-857250" algn="justLow">
              <a:buFont typeface="Wingdings" pitchFamily="2" charset="2"/>
              <a:buChar char="Ø"/>
            </a:pPr>
            <a:r>
              <a:rPr lang="ar-EG" sz="3200" b="1" dirty="0">
                <a:solidFill>
                  <a:schemeClr val="accent6">
                    <a:lumMod val="75000"/>
                  </a:schemeClr>
                </a:solidFill>
              </a:rPr>
              <a:t> </a:t>
            </a:r>
            <a:r>
              <a:rPr lang="ar-EG" sz="3200" b="1" dirty="0" smtClean="0">
                <a:solidFill>
                  <a:schemeClr val="accent6">
                    <a:lumMod val="75000"/>
                  </a:schemeClr>
                </a:solidFill>
              </a:rPr>
              <a:t>مستوى أوسط: </a:t>
            </a:r>
            <a:r>
              <a:rPr lang="ar-EG" sz="3200" b="1" dirty="0" smtClean="0">
                <a:solidFill>
                  <a:srgbClr val="00B050"/>
                </a:solidFill>
              </a:rPr>
              <a:t>الإيجابية الخصبة وتتضمن: الثقة بالنفس ، والمبادأة، وقوة الضمير، والرغبة في الإنجاز، وتحقيق الذات.</a:t>
            </a:r>
          </a:p>
          <a:p>
            <a:pPr marL="857250" indent="-857250" algn="justLow">
              <a:buFont typeface="Wingdings" pitchFamily="2" charset="2"/>
              <a:buChar char="Ø"/>
            </a:pPr>
            <a:r>
              <a:rPr lang="ar-EG" sz="3200" b="1" dirty="0" smtClean="0">
                <a:solidFill>
                  <a:schemeClr val="accent6">
                    <a:lumMod val="75000"/>
                  </a:schemeClr>
                </a:solidFill>
              </a:rPr>
              <a:t>مستوى أعلى: </a:t>
            </a:r>
            <a:r>
              <a:rPr lang="ar-EG" sz="3200" b="1" dirty="0" smtClean="0">
                <a:solidFill>
                  <a:srgbClr val="7030A0"/>
                </a:solidFill>
              </a:rPr>
              <a:t>الإيجابية الخلاقة، وتتضمن المخاطرة والابتكار.</a:t>
            </a:r>
            <a:endParaRPr lang="ar-EG" sz="3200" b="1" dirty="0">
              <a:solidFill>
                <a:srgbClr val="7030A0"/>
              </a:solidFill>
            </a:endParaRPr>
          </a:p>
          <a:p>
            <a:pPr algn="justLow"/>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334380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600" b="1" dirty="0" smtClean="0">
                <a:solidFill>
                  <a:schemeClr val="accent1">
                    <a:lumMod val="75000"/>
                  </a:schemeClr>
                </a:solidFill>
              </a:rPr>
              <a:t>     </a:t>
            </a:r>
            <a:br>
              <a:rPr lang="ar-EG" sz="3600" b="1" dirty="0" smtClean="0">
                <a:solidFill>
                  <a:schemeClr val="accent1">
                    <a:lumMod val="75000"/>
                  </a:schemeClr>
                </a:solidFill>
              </a:rPr>
            </a:br>
            <a:r>
              <a:rPr lang="ar-EG" sz="3600" b="1" dirty="0" smtClean="0">
                <a:solidFill>
                  <a:schemeClr val="accent1">
                    <a:lumMod val="75000"/>
                  </a:schemeClr>
                </a:solidFill>
              </a:rPr>
              <a:t>      </a:t>
            </a:r>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
        <p:nvSpPr>
          <p:cNvPr id="2" name="Isosceles Triangle 1"/>
          <p:cNvSpPr/>
          <p:nvPr/>
        </p:nvSpPr>
        <p:spPr>
          <a:xfrm>
            <a:off x="1043608" y="1196752"/>
            <a:ext cx="8208912" cy="5661248"/>
          </a:xfrm>
          <a:prstGeom prst="triangle">
            <a:avLst>
              <a:gd name="adj" fmla="val 48786"/>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EG" sz="2000" b="1" dirty="0" smtClean="0">
                <a:solidFill>
                  <a:schemeClr val="tx1"/>
                </a:solidFill>
              </a:rPr>
              <a:t>(3)</a:t>
            </a:r>
          </a:p>
          <a:p>
            <a:pPr algn="ctr"/>
            <a:r>
              <a:rPr lang="ar-EG" sz="2000" b="1" dirty="0" smtClean="0">
                <a:solidFill>
                  <a:schemeClr val="tx1"/>
                </a:solidFill>
              </a:rPr>
              <a:t>الإيجابية ا لخلاقة</a:t>
            </a:r>
          </a:p>
          <a:p>
            <a:pPr algn="ctr"/>
            <a:r>
              <a:rPr lang="ar-EG" sz="2000" b="1" dirty="0" smtClean="0">
                <a:solidFill>
                  <a:schemeClr val="tx1"/>
                </a:solidFill>
              </a:rPr>
              <a:t>المخاطرة – الابتكار</a:t>
            </a:r>
          </a:p>
          <a:p>
            <a:pPr algn="ctr"/>
            <a:endParaRPr lang="ar-EG" sz="2000" b="1" dirty="0" smtClean="0">
              <a:solidFill>
                <a:schemeClr val="tx1"/>
              </a:solidFill>
            </a:endParaRPr>
          </a:p>
          <a:p>
            <a:pPr algn="ctr"/>
            <a:r>
              <a:rPr lang="ar-EG" sz="2000" b="1" dirty="0">
                <a:solidFill>
                  <a:schemeClr val="tx1"/>
                </a:solidFill>
              </a:rPr>
              <a:t>(2) </a:t>
            </a:r>
          </a:p>
          <a:p>
            <a:pPr algn="ctr"/>
            <a:r>
              <a:rPr lang="ar-EG" sz="2000" b="1" dirty="0">
                <a:solidFill>
                  <a:schemeClr val="tx1"/>
                </a:solidFill>
              </a:rPr>
              <a:t>الإيجابية الخصبة</a:t>
            </a:r>
          </a:p>
          <a:p>
            <a:pPr algn="ctr"/>
            <a:r>
              <a:rPr lang="ar-EG" sz="2000" b="1" dirty="0">
                <a:solidFill>
                  <a:schemeClr val="tx1"/>
                </a:solidFill>
              </a:rPr>
              <a:t>الثقة بالنفس – المبادأة – قوة الضمير – الرغبة في الإنجاز – تحقيق الذات</a:t>
            </a:r>
          </a:p>
          <a:p>
            <a:pPr algn="ctr"/>
            <a:endParaRPr lang="ar-EG" sz="2000" b="1" dirty="0">
              <a:solidFill>
                <a:schemeClr val="tx1"/>
              </a:solidFill>
            </a:endParaRPr>
          </a:p>
          <a:p>
            <a:pPr algn="ctr"/>
            <a:r>
              <a:rPr lang="ar-EG" sz="2000" b="1" dirty="0">
                <a:solidFill>
                  <a:schemeClr val="tx1"/>
                </a:solidFill>
              </a:rPr>
              <a:t>(1)</a:t>
            </a:r>
          </a:p>
          <a:p>
            <a:pPr algn="ctr"/>
            <a:r>
              <a:rPr lang="ar-EG" sz="2000" b="1" dirty="0">
                <a:solidFill>
                  <a:schemeClr val="tx1"/>
                </a:solidFill>
              </a:rPr>
              <a:t>الاتزان الانفعالي</a:t>
            </a:r>
          </a:p>
          <a:p>
            <a:pPr algn="ctr"/>
            <a:r>
              <a:rPr lang="ar-EG" sz="2000" b="1" dirty="0">
                <a:solidFill>
                  <a:schemeClr val="tx1"/>
                </a:solidFill>
              </a:rPr>
              <a:t>(التروي – المرونة)</a:t>
            </a:r>
          </a:p>
          <a:p>
            <a:pPr algn="ctr"/>
            <a:endParaRPr lang="ar-EG" sz="2000" dirty="0" smtClean="0"/>
          </a:p>
          <a:p>
            <a:pPr algn="ctr"/>
            <a:endParaRPr lang="ar-EG" sz="2000" dirty="0"/>
          </a:p>
          <a:p>
            <a:pPr algn="ctr"/>
            <a:endParaRPr lang="ar-EG" sz="2000" dirty="0" smtClean="0"/>
          </a:p>
          <a:p>
            <a:pPr algn="ctr"/>
            <a:endParaRPr lang="ar-EG" sz="2000" dirty="0"/>
          </a:p>
          <a:p>
            <a:pPr algn="ctr"/>
            <a:endParaRPr lang="ar-EG" sz="2000" dirty="0"/>
          </a:p>
          <a:p>
            <a:pPr algn="ctr"/>
            <a:endParaRPr lang="ar-EG" sz="2000" dirty="0" smtClean="0"/>
          </a:p>
          <a:p>
            <a:pPr algn="ctr"/>
            <a:endParaRPr lang="ar-EG" sz="2000" dirty="0"/>
          </a:p>
          <a:p>
            <a:pPr algn="ctr"/>
            <a:endParaRPr lang="ar-EG" sz="2000" dirty="0" smtClean="0"/>
          </a:p>
          <a:p>
            <a:pPr algn="ctr"/>
            <a:endParaRPr lang="ar-EG" sz="2000" dirty="0"/>
          </a:p>
          <a:p>
            <a:pPr algn="ctr"/>
            <a:endParaRPr lang="ar-EG" sz="2000" dirty="0" smtClean="0"/>
          </a:p>
        </p:txBody>
      </p:sp>
    </p:spTree>
    <p:extLst>
      <p:ext uri="{BB962C8B-B14F-4D97-AF65-F5344CB8AC3E}">
        <p14:creationId xmlns:p14="http://schemas.microsoft.com/office/powerpoint/2010/main" val="51316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600" b="1" dirty="0" smtClean="0">
                <a:solidFill>
                  <a:schemeClr val="accent1">
                    <a:lumMod val="75000"/>
                  </a:schemeClr>
                </a:solidFill>
              </a:rPr>
              <a:t>     </a:t>
            </a:r>
            <a:br>
              <a:rPr lang="ar-EG" sz="3600" b="1" dirty="0" smtClean="0">
                <a:solidFill>
                  <a:schemeClr val="accent1">
                    <a:lumMod val="75000"/>
                  </a:schemeClr>
                </a:solidFill>
              </a:rPr>
            </a:br>
            <a:r>
              <a:rPr lang="ar-EG" sz="3600" b="1" dirty="0" smtClean="0">
                <a:solidFill>
                  <a:schemeClr val="accent1">
                    <a:lumMod val="75000"/>
                  </a:schemeClr>
                </a:solidFill>
              </a:rPr>
              <a:t>      </a:t>
            </a:r>
            <a:r>
              <a:rPr lang="ar-EG" sz="3200" b="1" dirty="0" smtClean="0"/>
              <a:t>ووفقا لمستويات الإيجابية عند سامية القطان، فإنها تتبدى في تسعة مظاهر رئيسة على النحو الآتي:</a:t>
            </a:r>
          </a:p>
          <a:p>
            <a:pPr marL="457200" indent="-457200" algn="r">
              <a:buFont typeface="Wingdings" pitchFamily="2" charset="2"/>
              <a:buChar char="q"/>
            </a:pPr>
            <a:r>
              <a:rPr lang="ar-EG" sz="3200" b="1" dirty="0" smtClean="0">
                <a:solidFill>
                  <a:srgbClr val="7030A0"/>
                </a:solidFill>
              </a:rPr>
              <a:t> التروي </a:t>
            </a:r>
            <a:r>
              <a:rPr lang="en-US" sz="3200" b="1" dirty="0" smtClean="0">
                <a:solidFill>
                  <a:srgbClr val="7030A0"/>
                </a:solidFill>
              </a:rPr>
              <a:t>REFLECTIVENESS</a:t>
            </a:r>
            <a:r>
              <a:rPr lang="ar-EG" sz="3200" b="1" dirty="0" smtClean="0">
                <a:solidFill>
                  <a:srgbClr val="7030A0"/>
                </a:solidFill>
              </a:rPr>
              <a:t>:</a:t>
            </a:r>
          </a:p>
          <a:p>
            <a:pPr algn="justLow"/>
            <a:r>
              <a:rPr lang="ar-EG" sz="3200" b="1" dirty="0" smtClean="0">
                <a:solidFill>
                  <a:srgbClr val="7030A0"/>
                </a:solidFill>
              </a:rPr>
              <a:t> </a:t>
            </a:r>
            <a:r>
              <a:rPr lang="ar-EG" sz="3200" b="1" dirty="0" smtClean="0">
                <a:solidFill>
                  <a:schemeClr val="tx1"/>
                </a:solidFill>
              </a:rPr>
              <a:t>ويعني توقع الفرد لنتائج الاستجابة قبل الشروع في تنفيذها، وتقدير الأمور، واتخاذ القرارات بحكمة وترو، وتحمل مسئوليتها، وتبين ما وراء المظاهر من حقيقة قبل القدوم على أي عمل.</a:t>
            </a:r>
            <a:endParaRPr lang="ar-EG" sz="3200" b="1" dirty="0">
              <a:solidFill>
                <a:schemeClr val="tx1"/>
              </a:solidFill>
            </a:endParaRPr>
          </a:p>
          <a:p>
            <a:pPr algn="justLow"/>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149532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circle(in)">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circle(in)">
                                      <p:cBhvr>
                                        <p:cTn id="18" dur="20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circle(in)">
                                      <p:cBhvr>
                                        <p:cTn id="23"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marL="571500" indent="-571500" algn="r">
              <a:buFont typeface="Wingdings" pitchFamily="2" charset="2"/>
              <a:buChar char="q"/>
            </a:pPr>
            <a:endParaRPr lang="ar-EG" sz="3200" b="1" dirty="0" smtClean="0">
              <a:solidFill>
                <a:schemeClr val="tx1"/>
              </a:solidFill>
            </a:endParaRPr>
          </a:p>
          <a:p>
            <a:pPr marL="457200" indent="-457200" algn="justLow">
              <a:buFont typeface="Wingdings" pitchFamily="2" charset="2"/>
              <a:buChar char="q"/>
            </a:pPr>
            <a:r>
              <a:rPr lang="ar-EG" sz="3200" b="1" dirty="0" smtClean="0">
                <a:solidFill>
                  <a:srgbClr val="C00000"/>
                </a:solidFill>
              </a:rPr>
              <a:t> المرونة</a:t>
            </a:r>
            <a:r>
              <a:rPr lang="en-US" sz="3200" b="1" dirty="0" smtClean="0">
                <a:solidFill>
                  <a:srgbClr val="C00000"/>
                </a:solidFill>
              </a:rPr>
              <a:t>:Flexibility</a:t>
            </a:r>
          </a:p>
          <a:p>
            <a:pPr algn="justLow"/>
            <a:r>
              <a:rPr lang="en-US" sz="3200" b="1" dirty="0">
                <a:solidFill>
                  <a:srgbClr val="00B050"/>
                </a:solidFill>
              </a:rPr>
              <a:t> </a:t>
            </a:r>
            <a:r>
              <a:rPr lang="en-US" sz="3200" b="1" dirty="0" smtClean="0">
                <a:solidFill>
                  <a:srgbClr val="00B050"/>
                </a:solidFill>
              </a:rPr>
              <a:t>  </a:t>
            </a:r>
            <a:r>
              <a:rPr lang="ar-EG" sz="3200" b="1" dirty="0" smtClean="0">
                <a:solidFill>
                  <a:srgbClr val="00B050"/>
                </a:solidFill>
              </a:rPr>
              <a:t> </a:t>
            </a:r>
            <a:r>
              <a:rPr lang="ar-EG" sz="3200" b="1" dirty="0" smtClean="0">
                <a:solidFill>
                  <a:schemeClr val="tx1"/>
                </a:solidFill>
              </a:rPr>
              <a:t>هي خاصية تدل بقوة على الإيجابية، فهي تعني قدرة الفرد على أن يعدل من نفسه وأهدافه وفق ظروف البيئة، مع الحفاظ على استقلاليته ومواجهة المواقف الجديدة.</a:t>
            </a:r>
          </a:p>
          <a:p>
            <a:pPr marL="457200" indent="-457200" algn="justLow">
              <a:buFont typeface="Wingdings" pitchFamily="2" charset="2"/>
              <a:buChar char="q"/>
            </a:pPr>
            <a:r>
              <a:rPr lang="ar-EG" sz="3200" b="1" dirty="0" smtClean="0">
                <a:solidFill>
                  <a:srgbClr val="C00000"/>
                </a:solidFill>
              </a:rPr>
              <a:t> الثقة بالنفس </a:t>
            </a:r>
            <a:r>
              <a:rPr lang="en-US" sz="3200" b="1" dirty="0" smtClean="0">
                <a:solidFill>
                  <a:srgbClr val="C00000"/>
                </a:solidFill>
              </a:rPr>
              <a:t>Self Confidence</a:t>
            </a:r>
            <a:r>
              <a:rPr lang="ar-EG" sz="3200" b="1" dirty="0" smtClean="0">
                <a:solidFill>
                  <a:srgbClr val="C00000"/>
                </a:solidFill>
              </a:rPr>
              <a:t>:</a:t>
            </a:r>
          </a:p>
          <a:p>
            <a:pPr algn="justLow"/>
            <a:r>
              <a:rPr lang="ar-EG" sz="3200" b="1" dirty="0">
                <a:solidFill>
                  <a:srgbClr val="C00000"/>
                </a:solidFill>
              </a:rPr>
              <a:t> </a:t>
            </a:r>
            <a:r>
              <a:rPr lang="ar-EG" sz="3200" b="1" dirty="0" smtClean="0">
                <a:solidFill>
                  <a:srgbClr val="C00000"/>
                </a:solidFill>
              </a:rPr>
              <a:t> </a:t>
            </a:r>
            <a:r>
              <a:rPr lang="ar-EG" sz="3200" b="1" dirty="0" smtClean="0">
                <a:solidFill>
                  <a:schemeClr val="tx1"/>
                </a:solidFill>
              </a:rPr>
              <a:t>هي ثقة الفرد في إدراكه وخبراته في المواقف الاجتماعية، والشعور بكرامته وقيمته، وتقديره واحترامه لذاته.</a:t>
            </a:r>
            <a:endParaRPr lang="en-US" sz="3200" b="1" dirty="0" smtClean="0">
              <a:solidFill>
                <a:schemeClr val="tx1"/>
              </a:solidFill>
            </a:endParaRPr>
          </a:p>
          <a:p>
            <a:pPr algn="justLow"/>
            <a:r>
              <a:rPr lang="en-US" sz="3200" b="1" dirty="0">
                <a:solidFill>
                  <a:srgbClr val="00B050"/>
                </a:solidFill>
              </a:rPr>
              <a:t> </a:t>
            </a:r>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242959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marL="571500" indent="-571500" algn="r">
              <a:buFont typeface="Wingdings" pitchFamily="2" charset="2"/>
              <a:buChar char="q"/>
            </a:pPr>
            <a:endParaRPr lang="ar-EG" sz="3200" b="1" dirty="0" smtClean="0">
              <a:solidFill>
                <a:schemeClr val="tx1"/>
              </a:solidFill>
            </a:endParaRPr>
          </a:p>
          <a:p>
            <a:pPr marL="457200" indent="-457200" algn="justLow">
              <a:buFont typeface="Wingdings" pitchFamily="2" charset="2"/>
              <a:buChar char="q"/>
            </a:pPr>
            <a:r>
              <a:rPr lang="ar-EG" sz="3200" b="1" dirty="0" smtClean="0">
                <a:solidFill>
                  <a:srgbClr val="C00000"/>
                </a:solidFill>
              </a:rPr>
              <a:t>المبادأة </a:t>
            </a:r>
            <a:r>
              <a:rPr lang="en-US" sz="3200" b="1" dirty="0" smtClean="0">
                <a:solidFill>
                  <a:srgbClr val="C00000"/>
                </a:solidFill>
              </a:rPr>
              <a:t>Initiation</a:t>
            </a:r>
            <a:r>
              <a:rPr lang="ar-EG" sz="3200" b="1" dirty="0" smtClean="0">
                <a:solidFill>
                  <a:srgbClr val="C00000"/>
                </a:solidFill>
              </a:rPr>
              <a:t>:</a:t>
            </a:r>
            <a:endParaRPr lang="en-US" sz="3200" b="1" dirty="0" smtClean="0">
              <a:solidFill>
                <a:srgbClr val="C00000"/>
              </a:solidFill>
            </a:endParaRPr>
          </a:p>
          <a:p>
            <a:pPr algn="justLow"/>
            <a:r>
              <a:rPr lang="en-US" sz="3200" b="1" dirty="0">
                <a:solidFill>
                  <a:srgbClr val="00B050"/>
                </a:solidFill>
              </a:rPr>
              <a:t> </a:t>
            </a:r>
            <a:r>
              <a:rPr lang="en-US" sz="3200" b="1" dirty="0" smtClean="0">
                <a:solidFill>
                  <a:srgbClr val="00B050"/>
                </a:solidFill>
              </a:rPr>
              <a:t>  </a:t>
            </a:r>
            <a:r>
              <a:rPr lang="ar-EG" sz="3200" b="1" dirty="0" smtClean="0">
                <a:solidFill>
                  <a:srgbClr val="00B050"/>
                </a:solidFill>
              </a:rPr>
              <a:t> </a:t>
            </a:r>
            <a:r>
              <a:rPr lang="ar-EG" sz="3200" b="1" dirty="0" smtClean="0">
                <a:solidFill>
                  <a:schemeClr val="tx1"/>
                </a:solidFill>
              </a:rPr>
              <a:t>هي العملية التي تتضمن الشروع في نشاط أو حركة، وعلى وجه التحديد، فهي تنتهي بطقوس أو مراسم محددة، ومن أمثلة المواقف التي تظهر فيها المبادأة: </a:t>
            </a:r>
            <a:r>
              <a:rPr lang="ar-EG" sz="3200" b="1" dirty="0" smtClean="0">
                <a:solidFill>
                  <a:srgbClr val="C00000"/>
                </a:solidFill>
              </a:rPr>
              <a:t>الدخول في جماعة ما، أو أي فعل مستقل يقوم به الفرد.</a:t>
            </a:r>
          </a:p>
          <a:p>
            <a:pPr marL="457200" indent="-457200" algn="justLow">
              <a:buFont typeface="Wingdings" pitchFamily="2" charset="2"/>
              <a:buChar char="q"/>
            </a:pPr>
            <a:r>
              <a:rPr lang="ar-EG" sz="3200" b="1" dirty="0" smtClean="0">
                <a:solidFill>
                  <a:srgbClr val="C00000"/>
                </a:solidFill>
              </a:rPr>
              <a:t> قوة الضمير </a:t>
            </a:r>
            <a:r>
              <a:rPr lang="en-US" sz="3200" b="1" dirty="0" smtClean="0">
                <a:solidFill>
                  <a:srgbClr val="C00000"/>
                </a:solidFill>
              </a:rPr>
              <a:t>Power of Conscience</a:t>
            </a:r>
            <a:endParaRPr lang="ar-EG" sz="3200" b="1" dirty="0" smtClean="0">
              <a:solidFill>
                <a:srgbClr val="C00000"/>
              </a:solidFill>
            </a:endParaRPr>
          </a:p>
          <a:p>
            <a:pPr algn="justLow"/>
            <a:r>
              <a:rPr lang="ar-EG" sz="3200" b="1" dirty="0">
                <a:solidFill>
                  <a:srgbClr val="C00000"/>
                </a:solidFill>
              </a:rPr>
              <a:t> </a:t>
            </a:r>
            <a:r>
              <a:rPr lang="ar-EG" sz="3200" b="1" dirty="0" smtClean="0">
                <a:solidFill>
                  <a:srgbClr val="C00000"/>
                </a:solidFill>
              </a:rPr>
              <a:t> </a:t>
            </a:r>
            <a:r>
              <a:rPr lang="ar-EG" sz="3200" b="1" dirty="0" smtClean="0">
                <a:solidFill>
                  <a:schemeClr val="tx1"/>
                </a:solidFill>
              </a:rPr>
              <a:t>هي سمة تدل على توافر مجموعة متناسقة ومترابطة من المبادئ الخلقية الداخلية، والتي تعد بمثابة معايير لتقويم </a:t>
            </a:r>
            <a:r>
              <a:rPr lang="ar-EG" sz="3200" b="1" dirty="0" err="1" smtClean="0">
                <a:solidFill>
                  <a:schemeClr val="tx1"/>
                </a:solidFill>
              </a:rPr>
              <a:t>الأقعال</a:t>
            </a:r>
            <a:r>
              <a:rPr lang="ar-EG" sz="3200" b="1" dirty="0" smtClean="0">
                <a:solidFill>
                  <a:schemeClr val="tx1"/>
                </a:solidFill>
              </a:rPr>
              <a:t> التي تم أداؤها أو المتوقعة.</a:t>
            </a:r>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174912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marL="571500" indent="-571500" algn="r">
              <a:buFont typeface="Wingdings" pitchFamily="2" charset="2"/>
              <a:buChar char="q"/>
            </a:pPr>
            <a:endParaRPr lang="ar-EG" sz="3200" b="1" dirty="0" smtClean="0">
              <a:solidFill>
                <a:schemeClr val="tx1"/>
              </a:solidFill>
            </a:endParaRPr>
          </a:p>
          <a:p>
            <a:pPr marL="457200" indent="-457200" algn="justLow">
              <a:buFont typeface="Wingdings" pitchFamily="2" charset="2"/>
              <a:buChar char="q"/>
            </a:pPr>
            <a:r>
              <a:rPr lang="ar-EG" sz="3200" b="1" dirty="0" smtClean="0">
                <a:solidFill>
                  <a:srgbClr val="C00000"/>
                </a:solidFill>
              </a:rPr>
              <a:t>الرغبة في الإنجاز </a:t>
            </a:r>
            <a:r>
              <a:rPr lang="en-US" sz="3200" b="1" dirty="0" smtClean="0">
                <a:solidFill>
                  <a:srgbClr val="C00000"/>
                </a:solidFill>
              </a:rPr>
              <a:t>Achievement Motive</a:t>
            </a:r>
          </a:p>
          <a:p>
            <a:pPr algn="justLow"/>
            <a:r>
              <a:rPr lang="en-US" sz="3200" b="1" dirty="0">
                <a:solidFill>
                  <a:srgbClr val="00B050"/>
                </a:solidFill>
              </a:rPr>
              <a:t> </a:t>
            </a:r>
            <a:r>
              <a:rPr lang="en-US" sz="3200" b="1" dirty="0" smtClean="0">
                <a:solidFill>
                  <a:srgbClr val="00B050"/>
                </a:solidFill>
              </a:rPr>
              <a:t>  </a:t>
            </a:r>
            <a:r>
              <a:rPr lang="ar-EG" sz="3200" b="1" dirty="0" smtClean="0">
                <a:solidFill>
                  <a:srgbClr val="00B050"/>
                </a:solidFill>
              </a:rPr>
              <a:t> </a:t>
            </a:r>
            <a:r>
              <a:rPr lang="ar-EG" sz="3200" b="1" dirty="0" smtClean="0">
                <a:solidFill>
                  <a:schemeClr val="tx1"/>
                </a:solidFill>
              </a:rPr>
              <a:t>هي دافع إنساني إيجابي، يعني سعي الفرد نحو مستوى من الامتياز أو التفوق، والتغلب على الصعوبات، ويتباين هذا الدافع من شخص لآخر، ومن ثقافة لأخرى، ويعتمد بدرجة كبيرة على التنشئة الاجتماعية.</a:t>
            </a:r>
          </a:p>
          <a:p>
            <a:pPr marL="457200" indent="-457200" algn="justLow">
              <a:buFont typeface="Wingdings" pitchFamily="2" charset="2"/>
              <a:buChar char="q"/>
            </a:pPr>
            <a:r>
              <a:rPr lang="ar-EG" sz="3200" b="1" dirty="0" smtClean="0">
                <a:solidFill>
                  <a:srgbClr val="C00000"/>
                </a:solidFill>
              </a:rPr>
              <a:t> تحقيق الذات </a:t>
            </a:r>
            <a:r>
              <a:rPr lang="en-US" sz="3200" b="1" dirty="0" smtClean="0">
                <a:solidFill>
                  <a:srgbClr val="C00000"/>
                </a:solidFill>
              </a:rPr>
              <a:t>Self – Actualization</a:t>
            </a:r>
            <a:r>
              <a:rPr lang="ar-EG" sz="3200" b="1" dirty="0" smtClean="0">
                <a:solidFill>
                  <a:srgbClr val="C00000"/>
                </a:solidFill>
              </a:rPr>
              <a:t>:</a:t>
            </a:r>
          </a:p>
          <a:p>
            <a:pPr algn="justLow"/>
            <a:r>
              <a:rPr lang="ar-EG" sz="3200" b="1" dirty="0">
                <a:solidFill>
                  <a:srgbClr val="C00000"/>
                </a:solidFill>
              </a:rPr>
              <a:t> </a:t>
            </a:r>
            <a:r>
              <a:rPr lang="ar-EG" sz="3200" b="1" dirty="0" smtClean="0">
                <a:solidFill>
                  <a:srgbClr val="C00000"/>
                </a:solidFill>
              </a:rPr>
              <a:t> </a:t>
            </a:r>
            <a:r>
              <a:rPr lang="ar-EG" sz="3200" b="1" dirty="0" smtClean="0">
                <a:solidFill>
                  <a:schemeClr val="tx1"/>
                </a:solidFill>
              </a:rPr>
              <a:t>هي خاصية مميزة للسوية، ويمثل الدافع الخلاق في طبيعة الإنسان، وهو يعني تحقيق الإمكانيات والقدرات الإنسانية لدى الفرد، ويتضمن تطوير الفرد لإمكاناته وقدراته حتى يصل بها إلى الذروة..</a:t>
            </a:r>
            <a:endParaRPr lang="en-US" sz="3200" b="1" dirty="0" smtClean="0">
              <a:solidFill>
                <a:schemeClr val="tx1"/>
              </a:solidFill>
            </a:endParaRPr>
          </a:p>
          <a:p>
            <a:pPr algn="justLow"/>
            <a:r>
              <a:rPr lang="en-US" sz="3200" b="1" dirty="0">
                <a:solidFill>
                  <a:srgbClr val="00B050"/>
                </a:solidFill>
              </a:rPr>
              <a:t> </a:t>
            </a:r>
            <a:endParaRPr lang="ar-EG" sz="3200" b="1" dirty="0" smtClean="0">
              <a:solidFill>
                <a:srgbClr val="00B05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174912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marL="571500" indent="-571500" algn="r">
              <a:buFont typeface="Wingdings" pitchFamily="2" charset="2"/>
              <a:buChar char="q"/>
            </a:pPr>
            <a:endParaRPr lang="ar-EG" sz="3200" b="1" dirty="0" smtClean="0">
              <a:solidFill>
                <a:schemeClr val="tx1"/>
              </a:solidFill>
            </a:endParaRPr>
          </a:p>
          <a:p>
            <a:pPr marL="457200" indent="-457200" algn="justLow">
              <a:buFont typeface="Wingdings" pitchFamily="2" charset="2"/>
              <a:buChar char="q"/>
            </a:pPr>
            <a:r>
              <a:rPr lang="ar-EG" sz="3200" b="1" dirty="0" smtClean="0">
                <a:solidFill>
                  <a:srgbClr val="C00000"/>
                </a:solidFill>
              </a:rPr>
              <a:t>المخاطرة </a:t>
            </a:r>
            <a:r>
              <a:rPr lang="en-US" sz="3200" b="1" dirty="0" smtClean="0">
                <a:solidFill>
                  <a:srgbClr val="C00000"/>
                </a:solidFill>
              </a:rPr>
              <a:t>Risk</a:t>
            </a:r>
            <a:r>
              <a:rPr lang="ar-EG" sz="3200" b="1" dirty="0" smtClean="0">
                <a:solidFill>
                  <a:srgbClr val="C00000"/>
                </a:solidFill>
              </a:rPr>
              <a:t>:</a:t>
            </a:r>
            <a:endParaRPr lang="en-US" sz="3200" b="1" dirty="0" smtClean="0">
              <a:solidFill>
                <a:srgbClr val="C00000"/>
              </a:solidFill>
            </a:endParaRPr>
          </a:p>
          <a:p>
            <a:pPr algn="justLow"/>
            <a:r>
              <a:rPr lang="en-US" sz="3200" b="1" dirty="0">
                <a:solidFill>
                  <a:srgbClr val="00B050"/>
                </a:solidFill>
              </a:rPr>
              <a:t> </a:t>
            </a:r>
            <a:r>
              <a:rPr lang="en-US" sz="3200" b="1" dirty="0" smtClean="0">
                <a:solidFill>
                  <a:srgbClr val="00B050"/>
                </a:solidFill>
              </a:rPr>
              <a:t>  </a:t>
            </a:r>
            <a:r>
              <a:rPr lang="ar-EG" sz="3200" b="1" dirty="0" smtClean="0">
                <a:solidFill>
                  <a:srgbClr val="00B050"/>
                </a:solidFill>
              </a:rPr>
              <a:t> </a:t>
            </a:r>
            <a:r>
              <a:rPr lang="ar-EG" sz="3200" b="1" dirty="0" smtClean="0">
                <a:solidFill>
                  <a:schemeClr val="tx1"/>
                </a:solidFill>
              </a:rPr>
              <a:t>التوتر والصراع والمخاطرة هو صميم الحياة من أجل إثراء الحياة بالجديد، فالتوافق ينطوي بالضرورة على المخاطرة بالحياة لإثراء دلالتها، فلا توافق دون مخاطرة.</a:t>
            </a:r>
          </a:p>
          <a:p>
            <a:pPr marL="457200" indent="-457200" algn="justLow">
              <a:buFont typeface="Wingdings" pitchFamily="2" charset="2"/>
              <a:buChar char="q"/>
            </a:pPr>
            <a:r>
              <a:rPr lang="ar-EG" sz="3200" b="1" dirty="0" smtClean="0">
                <a:solidFill>
                  <a:srgbClr val="C00000"/>
                </a:solidFill>
              </a:rPr>
              <a:t> الابتكارية </a:t>
            </a:r>
            <a:r>
              <a:rPr lang="en-US" sz="3200" b="1" dirty="0" smtClean="0">
                <a:solidFill>
                  <a:srgbClr val="C00000"/>
                </a:solidFill>
              </a:rPr>
              <a:t>Creativity</a:t>
            </a:r>
            <a:r>
              <a:rPr lang="ar-EG" sz="3200" b="1" dirty="0" smtClean="0">
                <a:solidFill>
                  <a:srgbClr val="C00000"/>
                </a:solidFill>
              </a:rPr>
              <a:t>:</a:t>
            </a:r>
          </a:p>
          <a:p>
            <a:pPr algn="justLow"/>
            <a:r>
              <a:rPr lang="ar-EG" sz="3200" b="1" dirty="0">
                <a:solidFill>
                  <a:srgbClr val="C00000"/>
                </a:solidFill>
              </a:rPr>
              <a:t> </a:t>
            </a:r>
            <a:r>
              <a:rPr lang="ar-EG" sz="3200" b="1" dirty="0" smtClean="0">
                <a:solidFill>
                  <a:srgbClr val="C00000"/>
                </a:solidFill>
              </a:rPr>
              <a:t> </a:t>
            </a:r>
            <a:r>
              <a:rPr lang="ar-EG" sz="3200" b="1" dirty="0" smtClean="0">
                <a:solidFill>
                  <a:schemeClr val="tx1"/>
                </a:solidFill>
              </a:rPr>
              <a:t>الابتكار مفهوم متعدد الجوانب؛ لأنه يشمل القدرات الابتكارية التي تسهم في السلوك الابتكاري، وسمات الشخصية التي تساعد على حسن استغلال هذه الإمكانات بطريقة إيجابية.</a:t>
            </a:r>
          </a:p>
          <a:p>
            <a:pPr algn="justLow"/>
            <a:r>
              <a:rPr lang="ar-EG" sz="3200" b="1" dirty="0" smtClean="0">
                <a:solidFill>
                  <a:srgbClr val="FF0000"/>
                </a:solidFill>
              </a:rPr>
              <a:t>ويتصف المبتكر بالنضج الانفعالي، وبالتوافق مع نفسه وبيئته، والثقة بالنفس والمثابرة، وقوة الأنا، وارتفاع مستوى الطموح.... </a:t>
            </a:r>
            <a:endParaRPr lang="en-US" sz="3200" b="1" dirty="0" smtClean="0">
              <a:solidFill>
                <a:srgbClr val="FF0000"/>
              </a:solidFill>
            </a:endParaRPr>
          </a:p>
          <a:p>
            <a:pPr algn="justLow"/>
            <a:r>
              <a:rPr lang="en-US" sz="3200" b="1" dirty="0">
                <a:solidFill>
                  <a:srgbClr val="FF0000"/>
                </a:solidFill>
              </a:rPr>
              <a:t> </a:t>
            </a:r>
            <a:endParaRPr lang="ar-EG" sz="3200" b="1" dirty="0" smtClean="0">
              <a:solidFill>
                <a:srgbClr val="FF0000"/>
              </a:solidFill>
            </a:endParaRPr>
          </a:p>
          <a:p>
            <a:pPr algn="justLow"/>
            <a:endParaRPr lang="ar-EG" sz="3600" b="1" dirty="0">
              <a:solidFill>
                <a:schemeClr val="accent1"/>
              </a:solidFill>
            </a:endParaRPr>
          </a:p>
        </p:txBody>
      </p:sp>
      <p:sp>
        <p:nvSpPr>
          <p:cNvPr id="6" name="Rectangle 5"/>
          <p:cNvSpPr/>
          <p:nvPr/>
        </p:nvSpPr>
        <p:spPr>
          <a:xfrm>
            <a:off x="899592" y="20646"/>
            <a:ext cx="8228761"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مستويات الإيجابية عند سامية القطان</a:t>
            </a:r>
            <a:endParaRPr lang="ar-EG" sz="3600" b="1" dirty="0">
              <a:solidFill>
                <a:schemeClr val="accent6">
                  <a:lumMod val="75000"/>
                </a:schemeClr>
              </a:solidFill>
            </a:endParaRPr>
          </a:p>
        </p:txBody>
      </p:sp>
    </p:spTree>
    <p:extLst>
      <p:ext uri="{BB962C8B-B14F-4D97-AF65-F5344CB8AC3E}">
        <p14:creationId xmlns:p14="http://schemas.microsoft.com/office/powerpoint/2010/main" val="214134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circle(in)">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الفصل </a:t>
            </a: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الخامس </a:t>
            </a: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 الإيجابية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يؤكد مخيمر أن صميم السوية تلقائية ومرونة تتيح للإيجابية أن تمضي أبدا بالواقع الذي ينفتح للتغيير قدما على طريق التقدم.</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وبغير هذا المعنى المضطرد، وبغير هذه الإيجابية التي تدفع الحياة إلى الصيرورة لا تكون هناك سوية ولا توافق.</a:t>
            </a:r>
            <a:endParaRPr lang="ar-EG" sz="3600" b="1" dirty="0">
              <a:solidFill>
                <a:schemeClr val="tx1"/>
              </a:solidFill>
            </a:endParaRPr>
          </a:p>
        </p:txBody>
      </p:sp>
      <p:sp>
        <p:nvSpPr>
          <p:cNvPr id="6" name="Rectangle 5"/>
          <p:cNvSpPr/>
          <p:nvPr/>
        </p:nvSpPr>
        <p:spPr>
          <a:xfrm>
            <a:off x="2556057" y="20646"/>
            <a:ext cx="6572296" cy="88807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كانت التعريفات </a:t>
            </a:r>
            <a:r>
              <a:rPr lang="ar-EG" sz="3600" b="1" dirty="0" err="1" smtClean="0">
                <a:solidFill>
                  <a:srgbClr val="7030A0"/>
                </a:solidFill>
              </a:rPr>
              <a:t>الذراتية</a:t>
            </a:r>
            <a:r>
              <a:rPr lang="ar-EG" sz="3600" b="1" dirty="0" smtClean="0">
                <a:solidFill>
                  <a:srgbClr val="7030A0"/>
                </a:solidFill>
              </a:rPr>
              <a:t> الإضافية في بداية الأمر تهيمن على كل مجالات علم النفس، وكان السلوك على وجه الدقة يتم تعريفه استنادا إلى عناصره التكوينية تمامًا كما لو كانت مواد بناء، فكان تعريف السلوك عن طريق نسيجه ومضمونه.</a:t>
            </a:r>
          </a:p>
          <a:p>
            <a:pPr algn="justLow"/>
            <a:r>
              <a:rPr lang="ar-EG" sz="3600" b="1" dirty="0">
                <a:solidFill>
                  <a:srgbClr val="7030A0"/>
                </a:solidFill>
              </a:rPr>
              <a:t> </a:t>
            </a:r>
            <a:r>
              <a:rPr lang="ar-EG" sz="3600" b="1" dirty="0" smtClean="0">
                <a:solidFill>
                  <a:srgbClr val="7030A0"/>
                </a:solidFill>
              </a:rPr>
              <a:t> </a:t>
            </a:r>
            <a:r>
              <a:rPr lang="ar-EG" sz="3600" b="1" dirty="0" smtClean="0">
                <a:solidFill>
                  <a:srgbClr val="FF0000"/>
                </a:solidFill>
              </a:rPr>
              <a:t>ونتيجة التقدم في البحوث أخذت التعريفات تنحو منحى وظيفيا، مما يعني تعريف السلوك عن طريق هدفه ومغزاه.</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مفهــوم 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وبناء عليه:</a:t>
            </a:r>
          </a:p>
          <a:p>
            <a:pPr algn="justLow"/>
            <a:r>
              <a:rPr lang="ar-EG" sz="3600" b="1" dirty="0" smtClean="0">
                <a:solidFill>
                  <a:schemeClr val="accent1">
                    <a:lumMod val="75000"/>
                  </a:schemeClr>
                </a:solidFill>
              </a:rPr>
              <a:t>    </a:t>
            </a:r>
            <a:r>
              <a:rPr lang="ar-EG" sz="3600" b="1" dirty="0" smtClean="0">
                <a:solidFill>
                  <a:schemeClr val="accent6">
                    <a:lumMod val="75000"/>
                  </a:schemeClr>
                </a:solidFill>
              </a:rPr>
              <a:t>تم تعريف السلوك على أنه مجموعة استجابات الكائن تجاه المواقف التي تخلق فيه التوتر والذي </a:t>
            </a:r>
            <a:r>
              <a:rPr lang="ar-EG" sz="3600" b="1" dirty="0" err="1" smtClean="0">
                <a:solidFill>
                  <a:schemeClr val="accent6">
                    <a:lumMod val="75000"/>
                  </a:schemeClr>
                </a:solidFill>
              </a:rPr>
              <a:t>يام</a:t>
            </a:r>
            <a:r>
              <a:rPr lang="ar-EG" sz="3600" b="1" dirty="0" smtClean="0">
                <a:solidFill>
                  <a:schemeClr val="accent6">
                    <a:lumMod val="75000"/>
                  </a:schemeClr>
                </a:solidFill>
              </a:rPr>
              <a:t> خفضه عن طريق هذه الاستجابات.</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00B050"/>
                </a:solidFill>
              </a:rPr>
              <a:t>ومع هذا فإذا كان السلوك مستحيلا بغير توتر وإفراغ لهذا التوتر فإن مثل هذه التعريفات تقتصر على الوظيفة الدفاعية للكائن العضوي، وتظهره كأنه مجرد كيان مشحون بالتوترات يقوم بإفراغها في مواقف الحياة.</a:t>
            </a:r>
            <a:endParaRPr lang="ar-EG" sz="3600" b="1" dirty="0">
              <a:solidFill>
                <a:schemeClr val="accent1"/>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مفهوم 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22169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chemeClr val="accent1">
                    <a:lumMod val="75000"/>
                  </a:schemeClr>
                </a:solidFill>
              </a:rPr>
              <a:t>    ويرى مخيمر (1978) أن الإيجابية تتحدد في مضيها بالقدرات والإمكانات على طريق التقدم والصيرورة بمدى ما يتمتع صاحبها من تلقائية ومرونة تبعد به عن الجمود.</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FF0000"/>
                </a:solidFill>
              </a:rPr>
              <a:t>ويؤكد أن هذه الإيجابية تدفع الحياة إلى التقدم والصيرورة، وبدونها لا تكون هناك سوية وتوافق.</a:t>
            </a:r>
            <a:endParaRPr lang="ar-EG" sz="3600" b="1" dirty="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مفهوم 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124648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ويرى سيد عثمان (1979)أن الإيجابية هي: </a:t>
            </a:r>
          </a:p>
          <a:p>
            <a:pPr marL="571500" indent="-571500" algn="justLow">
              <a:buFont typeface="Wingdings" pitchFamily="2" charset="2"/>
              <a:buChar char="v"/>
            </a:pPr>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6">
                    <a:lumMod val="75000"/>
                  </a:schemeClr>
                </a:solidFill>
              </a:rPr>
              <a:t>خاصية مميزة للشخصية، فهي ذات واقعية للحياة مقبلة عليها، تواجه الواقع بلا انعزال أو تردد، وتقبل بثقة على كل تقدم.</a:t>
            </a:r>
          </a:p>
          <a:p>
            <a:pPr marL="571500" indent="-571500" algn="justLow">
              <a:buFont typeface="Wingdings" pitchFamily="2" charset="2"/>
              <a:buChar char="v"/>
            </a:pPr>
            <a:r>
              <a:rPr lang="ar-EG" sz="3600" b="1" dirty="0">
                <a:solidFill>
                  <a:schemeClr val="accent6">
                    <a:lumMod val="75000"/>
                  </a:schemeClr>
                </a:solidFill>
              </a:rPr>
              <a:t> </a:t>
            </a:r>
            <a:r>
              <a:rPr lang="ar-EG" sz="3600" b="1" dirty="0" smtClean="0">
                <a:solidFill>
                  <a:srgbClr val="00B050"/>
                </a:solidFill>
              </a:rPr>
              <a:t>فهي شخصية إيجابية لأنها حرة مستقلة، وحريتها من عبوديتها لله؛ لأن العبودية لله هي تحرر انفعالي ومعرفي للشخصية، وتفتح على الآخرين.</a:t>
            </a:r>
          </a:p>
          <a:p>
            <a:pPr algn="justLow"/>
            <a:r>
              <a:rPr lang="ar-EG" sz="3600" b="1" dirty="0" smtClean="0">
                <a:solidFill>
                  <a:schemeClr val="accent1">
                    <a:lumMod val="75000"/>
                  </a:schemeClr>
                </a:solidFill>
              </a:rPr>
              <a:t>  </a:t>
            </a:r>
            <a:endParaRPr lang="ar-EG" sz="3600" b="1" dirty="0">
              <a:solidFill>
                <a:schemeClr val="accent1"/>
              </a:solidFill>
            </a:endParaRPr>
          </a:p>
        </p:txBody>
      </p:sp>
      <p:sp>
        <p:nvSpPr>
          <p:cNvPr id="6" name="Rectangle 5"/>
          <p:cNvSpPr/>
          <p:nvPr/>
        </p:nvSpPr>
        <p:spPr>
          <a:xfrm>
            <a:off x="1691680" y="20646"/>
            <a:ext cx="7436673"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مفهوم 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332280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a:solidFill>
                  <a:schemeClr val="accent6">
                    <a:lumMod val="50000"/>
                  </a:schemeClr>
                </a:solidFill>
              </a:rPr>
              <a:t> </a:t>
            </a:r>
            <a:r>
              <a:rPr lang="ar-EG" sz="3600" b="1" dirty="0" smtClean="0">
                <a:solidFill>
                  <a:schemeClr val="accent6">
                    <a:lumMod val="50000"/>
                  </a:schemeClr>
                </a:solidFill>
              </a:rPr>
              <a:t>    ويعرف مجدي عبيد (1981) : الإيجابية بأنها: </a:t>
            </a:r>
          </a:p>
          <a:p>
            <a:pPr marL="571500" indent="-571500" algn="justLow">
              <a:buFont typeface="Wingdings" pitchFamily="2" charset="2"/>
              <a:buChar char="v"/>
            </a:pPr>
            <a:r>
              <a:rPr lang="ar-EG" sz="3600" b="1" dirty="0">
                <a:solidFill>
                  <a:schemeClr val="accent1">
                    <a:lumMod val="75000"/>
                  </a:schemeClr>
                </a:solidFill>
              </a:rPr>
              <a:t> </a:t>
            </a:r>
            <a:r>
              <a:rPr lang="ar-EG" sz="3600" b="1" dirty="0" smtClean="0">
                <a:solidFill>
                  <a:schemeClr val="accent1">
                    <a:lumMod val="75000"/>
                  </a:schemeClr>
                </a:solidFill>
              </a:rPr>
              <a:t>  القدرة على الاضطلاع بالمسئولية واتخاذ القرار، والمضي به </a:t>
            </a:r>
            <a:r>
              <a:rPr lang="ar-EG" sz="3600" b="1" dirty="0" err="1" smtClean="0">
                <a:solidFill>
                  <a:schemeClr val="accent1">
                    <a:lumMod val="75000"/>
                  </a:schemeClr>
                </a:solidFill>
              </a:rPr>
              <a:t>وبالآخرلاين</a:t>
            </a:r>
            <a:r>
              <a:rPr lang="ar-EG" sz="3600" b="1" dirty="0" smtClean="0">
                <a:solidFill>
                  <a:schemeClr val="accent1">
                    <a:lumMod val="75000"/>
                  </a:schemeClr>
                </a:solidFill>
              </a:rPr>
              <a:t> إن لزم الأمر إلى حيز التنفيذ، إشباعًا للحاجات في الواقع، وذلك في مواجهة المواقف الجديدة، ودون إضرار بالآخرين.</a:t>
            </a:r>
          </a:p>
          <a:p>
            <a:pPr marL="571500" indent="-571500" algn="justLow">
              <a:buFont typeface="Wingdings" pitchFamily="2" charset="2"/>
              <a:buChar char="v"/>
            </a:pPr>
            <a:r>
              <a:rPr lang="ar-EG" sz="3600" b="1" dirty="0">
                <a:solidFill>
                  <a:schemeClr val="accent6">
                    <a:lumMod val="75000"/>
                  </a:schemeClr>
                </a:solidFill>
              </a:rPr>
              <a:t> </a:t>
            </a:r>
            <a:r>
              <a:rPr lang="ar-EG" sz="3600" b="1" dirty="0" smtClean="0">
                <a:solidFill>
                  <a:schemeClr val="accent6">
                    <a:lumMod val="75000"/>
                  </a:schemeClr>
                </a:solidFill>
              </a:rPr>
              <a:t>وتتبدى الإيجابية في ثمانية مظاهر هي: </a:t>
            </a:r>
            <a:r>
              <a:rPr lang="ar-EG" sz="3600" b="1" dirty="0" smtClean="0">
                <a:solidFill>
                  <a:srgbClr val="00B050"/>
                </a:solidFill>
              </a:rPr>
              <a:t>الثقة بالنفس – تحمل المسئولية- المبادأة- القيادة الديمقراطية – المرونة – الأصالة – الحيوية – الحرص.</a:t>
            </a:r>
          </a:p>
          <a:p>
            <a:pPr algn="justLow"/>
            <a:r>
              <a:rPr lang="ar-EG" sz="3600" b="1" dirty="0" smtClean="0">
                <a:solidFill>
                  <a:schemeClr val="accent1">
                    <a:lumMod val="75000"/>
                  </a:schemeClr>
                </a:solidFill>
              </a:rPr>
              <a:t>  </a:t>
            </a:r>
            <a:endParaRPr lang="ar-EG" sz="3600" b="1" dirty="0">
              <a:solidFill>
                <a:schemeClr val="accent1"/>
              </a:solidFill>
            </a:endParaRPr>
          </a:p>
        </p:txBody>
      </p:sp>
      <p:sp>
        <p:nvSpPr>
          <p:cNvPr id="6" name="Rectangle 5"/>
          <p:cNvSpPr/>
          <p:nvPr/>
        </p:nvSpPr>
        <p:spPr>
          <a:xfrm>
            <a:off x="1691680" y="20646"/>
            <a:ext cx="7436673" cy="88807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مفهوم 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125682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6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br>
              <a:rPr lang="ar-EG" sz="3600" b="1" dirty="0" smtClean="0">
                <a:solidFill>
                  <a:schemeClr val="accent1">
                    <a:lumMod val="75000"/>
                  </a:schemeClr>
                </a:solidFill>
              </a:rPr>
            </a:br>
            <a:r>
              <a:rPr lang="ar-EG" sz="3600" b="1" dirty="0" smtClean="0">
                <a:solidFill>
                  <a:schemeClr val="accent1">
                    <a:lumMod val="75000"/>
                  </a:schemeClr>
                </a:solidFill>
              </a:rPr>
              <a:t>      </a:t>
            </a:r>
            <a:r>
              <a:rPr lang="ar-EG" sz="4600" b="1" dirty="0" smtClean="0">
                <a:solidFill>
                  <a:schemeClr val="accent6">
                    <a:lumMod val="50000"/>
                  </a:schemeClr>
                </a:solidFill>
              </a:rPr>
              <a:t>يرى عمر الفاروق محمد (1986) أن الفاعلية هي: «</a:t>
            </a:r>
            <a:r>
              <a:rPr lang="ar-EG" sz="4600" b="1" dirty="0" smtClean="0"/>
              <a:t>القيام بدور مؤثر في البيئة بحسب المواقف، مع أفضل استخدام للطاقات المتاحة بما يحقق الذات ويثري البيئة».</a:t>
            </a:r>
          </a:p>
          <a:p>
            <a:pPr algn="justLow"/>
            <a:r>
              <a:rPr lang="ar-EG" sz="4600" b="1" dirty="0" smtClean="0">
                <a:solidFill>
                  <a:schemeClr val="accent6">
                    <a:lumMod val="75000"/>
                  </a:schemeClr>
                </a:solidFill>
              </a:rPr>
              <a:t>   وتشمل الفاعلية لديه:</a:t>
            </a:r>
          </a:p>
          <a:p>
            <a:pPr algn="justLow"/>
            <a:endParaRPr lang="ar-EG" sz="4600" b="1" dirty="0" smtClean="0">
              <a:solidFill>
                <a:schemeClr val="accent6">
                  <a:lumMod val="75000"/>
                </a:schemeClr>
              </a:solidFill>
            </a:endParaRPr>
          </a:p>
          <a:p>
            <a:pPr algn="justLow"/>
            <a:r>
              <a:rPr lang="ar-EG" sz="4600" b="1" dirty="0" smtClean="0">
                <a:solidFill>
                  <a:schemeClr val="accent1">
                    <a:lumMod val="75000"/>
                  </a:schemeClr>
                </a:solidFill>
              </a:rPr>
              <a:t>    الالتزام الخلقي – الحرص – الإرادة – الواقعية – تحمل المسئولية – القدرة على اتخاذ القرار – الشعور بالانتماء – إنشاء علاقات إيجابية مع الآخرين – المرونة – المبادأة – الثقة بالنفس – المثابرة – توظيف الطاقات – الأصالة – القدرة على الإنجاز.</a:t>
            </a:r>
          </a:p>
          <a:p>
            <a:pPr algn="justLow"/>
            <a:r>
              <a:rPr lang="ar-EG" sz="4600" b="1" dirty="0" smtClean="0">
                <a:solidFill>
                  <a:schemeClr val="accent6">
                    <a:lumMod val="75000"/>
                  </a:schemeClr>
                </a:solidFill>
              </a:rPr>
              <a:t>   أي خمسة عشر بعدًا.</a:t>
            </a:r>
          </a:p>
          <a:p>
            <a:pPr algn="justLow"/>
            <a:endParaRPr lang="ar-EG" sz="3600" b="1" dirty="0" smtClean="0">
              <a:solidFill>
                <a:srgbClr val="00B050"/>
              </a:solidFill>
            </a:endParaRPr>
          </a:p>
          <a:p>
            <a:pPr algn="justLow"/>
            <a:r>
              <a:rPr lang="ar-EG" sz="3600" b="1" dirty="0" smtClean="0">
                <a:solidFill>
                  <a:schemeClr val="accent1">
                    <a:lumMod val="75000"/>
                  </a:schemeClr>
                </a:solidFill>
              </a:rPr>
              <a:t>  </a:t>
            </a:r>
            <a:endParaRPr lang="ar-EG" sz="3600" b="1" dirty="0">
              <a:solidFill>
                <a:schemeClr val="accent1"/>
              </a:solidFill>
            </a:endParaRPr>
          </a:p>
        </p:txBody>
      </p:sp>
      <p:sp>
        <p:nvSpPr>
          <p:cNvPr id="6" name="Rectangle 5"/>
          <p:cNvSpPr/>
          <p:nvPr/>
        </p:nvSpPr>
        <p:spPr>
          <a:xfrm>
            <a:off x="1691680" y="20646"/>
            <a:ext cx="7436673"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الفرق بين الفاعلية والإيجابية</a:t>
            </a:r>
            <a:endParaRPr lang="ar-EG" sz="3600" b="1" dirty="0">
              <a:solidFill>
                <a:schemeClr val="accent6">
                  <a:lumMod val="75000"/>
                </a:schemeClr>
              </a:solidFill>
            </a:endParaRPr>
          </a:p>
        </p:txBody>
      </p:sp>
    </p:spTree>
    <p:extLst>
      <p:ext uri="{BB962C8B-B14F-4D97-AF65-F5344CB8AC3E}">
        <p14:creationId xmlns:p14="http://schemas.microsoft.com/office/powerpoint/2010/main" val="125682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heel(1)">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wheel(1)">
                                      <p:cBhvr>
                                        <p:cTn id="33"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TotalTime>
  <Words>796</Words>
  <Application>Microsoft Office PowerPoint</Application>
  <PresentationFormat>On-screen Show (4:3)</PresentationFormat>
  <Paragraphs>125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312</cp:revision>
  <dcterms:created xsi:type="dcterms:W3CDTF">2014-07-12T08:41:45Z</dcterms:created>
  <dcterms:modified xsi:type="dcterms:W3CDTF">2020-03-31T16:49:55Z</dcterms:modified>
</cp:coreProperties>
</file>